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5"/>
  </p:notesMasterIdLst>
  <p:sldIdLst>
    <p:sldId id="316" r:id="rId3"/>
    <p:sldId id="314" r:id="rId4"/>
    <p:sldId id="258" r:id="rId5"/>
    <p:sldId id="259" r:id="rId6"/>
    <p:sldId id="313" r:id="rId7"/>
    <p:sldId id="31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67" r:id="rId17"/>
    <p:sldId id="268" r:id="rId18"/>
    <p:sldId id="272" r:id="rId19"/>
    <p:sldId id="269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7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A078A-E218-4827-B67C-A898623CD888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8138C-77D5-4D8E-AF6C-75DCFA3ED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</a:t>
            </a:r>
            <a:r>
              <a:rPr lang="en-US" baseline="0" dirty="0" smtClean="0"/>
              <a:t> talk about “The Family of Addiction”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8138C-77D5-4D8E-AF6C-75DCFA3ED5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like a Choke</a:t>
            </a:r>
            <a:r>
              <a:rPr lang="en-US" baseline="0" dirty="0" smtClean="0"/>
              <a:t> </a:t>
            </a:r>
            <a:r>
              <a:rPr lang="en-US" dirty="0" smtClean="0"/>
              <a:t>hold on every member of the family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8138C-77D5-4D8E-AF6C-75DCFA3ED5D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1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94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648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8011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290638"/>
            <a:ext cx="36068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638"/>
            <a:ext cx="36068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601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684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106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2848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4543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7122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19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68275"/>
            <a:ext cx="1841500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68275"/>
            <a:ext cx="5372100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35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9563"/>
            <a:ext cx="8610600" cy="452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28600" y="1219200"/>
            <a:ext cx="8686800" cy="495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40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228600" y="1219200"/>
            <a:ext cx="8610600" cy="4953000"/>
          </a:xfrm>
        </p:spPr>
        <p:txBody>
          <a:bodyPr/>
          <a:lstStyle/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B47A7-CA95-4309-ABD9-3165F97E3BDD}" type="slidenum">
              <a:rPr lang="en-US" sz="1200">
                <a:sym typeface="Gill San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FAC9860-6A27-4112-97A9-56020697B86C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E68ADCC-A311-4082-AC31-F55C93BAB29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68275"/>
            <a:ext cx="73660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290638"/>
            <a:ext cx="73660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597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08000" indent="-444500" algn="l" rtl="0" eaLnBrk="0" fontAlgn="base" hangingPunct="0">
        <a:spcBef>
          <a:spcPts val="16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50900" indent="-444500" algn="l" rtl="0" eaLnBrk="0" fontAlgn="base" hangingPunct="0">
        <a:spcBef>
          <a:spcPts val="16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93800" indent="-444500" algn="l" rtl="0" eaLnBrk="0" fontAlgn="base" hangingPunct="0">
        <a:spcBef>
          <a:spcPts val="16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49400" indent="-444500" algn="l" rtl="0" eaLnBrk="0" fontAlgn="base" hangingPunct="0">
        <a:spcBef>
          <a:spcPts val="16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444500" algn="l" rtl="0" eaLnBrk="0" fontAlgn="base" hangingPunct="0">
        <a:spcBef>
          <a:spcPts val="16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49500" indent="-444500" algn="l" rtl="0" fontAlgn="base">
        <a:spcBef>
          <a:spcPts val="16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06700" indent="-444500" algn="l" rtl="0" fontAlgn="base">
        <a:spcBef>
          <a:spcPts val="16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63900" indent="-444500" algn="l" rtl="0" fontAlgn="base">
        <a:spcBef>
          <a:spcPts val="16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1100" indent="-444500" algn="l" rtl="0" fontAlgn="base">
        <a:spcBef>
          <a:spcPts val="16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literecovery.com/" TargetMode="External"/><Relationship Id="rId2" Type="http://schemas.openxmlformats.org/officeDocument/2006/relationships/hyperlink" Target="mailto:fvalley@crchealth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-261938"/>
            <a:ext cx="8458200" cy="2041526"/>
          </a:xfrm>
        </p:spPr>
        <p:txBody>
          <a:bodyPr lIns="0" tIns="0" rIns="5078" bIns="0"/>
          <a:lstStyle/>
          <a:p>
            <a:pPr marL="38100" eaLnBrk="1" hangingPunct="1"/>
            <a:r>
              <a:rPr lang="en-US" altLang="en-US" dirty="0" smtClean="0"/>
              <a:t>Starlite Recovery Center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1900" y="5105399"/>
            <a:ext cx="7073900" cy="2286001"/>
          </a:xfrm>
        </p:spPr>
        <p:txBody>
          <a:bodyPr lIns="0" tIns="0" rIns="5078" bIns="0"/>
          <a:lstStyle/>
          <a:p>
            <a:pPr marL="77788" indent="0" algn="ctr" eaLnBrk="1" hangingPunct="1">
              <a:buFont typeface="Gill Sans" charset="0"/>
              <a:buNone/>
            </a:pPr>
            <a:r>
              <a:rPr lang="en-US" altLang="en-US" sz="1800" dirty="0" smtClean="0"/>
              <a:t>Frank Valley MAC CCJS LCDC CAI</a:t>
            </a:r>
          </a:p>
          <a:p>
            <a:pPr marL="77788" indent="0" algn="ctr" eaLnBrk="1" hangingPunct="1">
              <a:buFont typeface="Gill Sans" charset="0"/>
              <a:buNone/>
            </a:pPr>
            <a:r>
              <a:rPr lang="en-US" altLang="en-US" sz="1800" dirty="0" smtClean="0"/>
              <a:t>South Texas Business Development Manager </a:t>
            </a:r>
          </a:p>
          <a:p>
            <a:pPr marL="77788" indent="0" algn="ctr" eaLnBrk="1" hangingPunct="1">
              <a:buFont typeface="Gill Sans" charset="0"/>
              <a:buNone/>
            </a:pPr>
            <a:r>
              <a:rPr lang="en-US" altLang="en-US" sz="1800" dirty="0" smtClean="0"/>
              <a:t>(361)-408-0275 </a:t>
            </a:r>
            <a:r>
              <a:rPr lang="en-US" altLang="en-US" sz="1800" dirty="0" smtClean="0">
                <a:hlinkClick r:id="rId2"/>
              </a:rPr>
              <a:t>fvalley@crchealth.com</a:t>
            </a:r>
            <a:endParaRPr lang="en-US" altLang="en-US" sz="1800" dirty="0" smtClean="0"/>
          </a:p>
          <a:p>
            <a:pPr marL="77788" indent="0" algn="ctr" eaLnBrk="1" hangingPunct="1">
              <a:buFont typeface="Gill Sans" charset="0"/>
              <a:buNone/>
            </a:pPr>
            <a:r>
              <a:rPr lang="en-US" altLang="en-US" sz="1800" dirty="0" smtClean="0">
                <a:hlinkClick r:id="rId3"/>
              </a:rPr>
              <a:t>www.starliterecovery.com</a:t>
            </a:r>
            <a:endParaRPr lang="en-US" altLang="en-US" sz="1800" dirty="0" smtClean="0"/>
          </a:p>
          <a:p>
            <a:pPr marL="77788" indent="0" algn="ctr" eaLnBrk="1" hangingPunct="1">
              <a:buFont typeface="Gill Sans" charset="0"/>
              <a:buNone/>
            </a:pPr>
            <a:endParaRPr lang="en-US" altLang="en-US" sz="1800" dirty="0" smtClean="0"/>
          </a:p>
          <a:p>
            <a:pPr marL="77788" indent="0" algn="ctr" eaLnBrk="1" hangingPunct="1">
              <a:buFont typeface="Gill Sans" charset="0"/>
              <a:buNone/>
            </a:pPr>
            <a:endParaRPr lang="en-US" altLang="en-US" dirty="0" smtClean="0"/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08077"/>
            <a:ext cx="4419600" cy="350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9779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1066800"/>
            <a:ext cx="89154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-BoldMT"/>
              </a:rPr>
              <a:t>How </a:t>
            </a:r>
            <a:r>
              <a:rPr lang="en-US" sz="2000" b="1" dirty="0">
                <a:latin typeface="Arial-BoldMT"/>
              </a:rPr>
              <a:t>many children of alcoholics are there?</a:t>
            </a:r>
          </a:p>
          <a:p>
            <a:r>
              <a:rPr lang="en-US" sz="2000" dirty="0">
                <a:latin typeface="TimesNewRomanPSMT"/>
              </a:rPr>
              <a:t>• More than </a:t>
            </a:r>
            <a:r>
              <a:rPr lang="en-US" sz="2000" b="1" dirty="0">
                <a:solidFill>
                  <a:srgbClr val="FF0000"/>
                </a:solidFill>
                <a:latin typeface="TimesNewRomanPSMT"/>
              </a:rPr>
              <a:t>6 million children </a:t>
            </a:r>
            <a:r>
              <a:rPr lang="en-US" sz="2000" dirty="0">
                <a:latin typeface="TimesNewRomanPSMT"/>
              </a:rPr>
              <a:t>live with at least one parent who abuses or is dependent on </a:t>
            </a:r>
            <a:r>
              <a:rPr lang="en-US" sz="2000" dirty="0" smtClean="0">
                <a:latin typeface="TimesNewRomanPSMT"/>
              </a:rPr>
              <a:t>alcohol or </a:t>
            </a:r>
            <a:r>
              <a:rPr lang="en-US" sz="2000" dirty="0">
                <a:latin typeface="TimesNewRomanPSMT"/>
              </a:rPr>
              <a:t>an illicit drug</a:t>
            </a:r>
            <a:r>
              <a:rPr lang="en-US" sz="2000" dirty="0" smtClean="0">
                <a:latin typeface="TimesNewRomanPSMT"/>
              </a:rPr>
              <a:t>.</a:t>
            </a:r>
            <a:endParaRPr lang="en-US" sz="2000" dirty="0">
              <a:latin typeface="TimesNewRomanPSMT"/>
            </a:endParaRPr>
          </a:p>
          <a:p>
            <a:endParaRPr lang="en-US" sz="2000" b="1" dirty="0" smtClean="0">
              <a:latin typeface="Arial-BoldMT"/>
            </a:endParaRPr>
          </a:p>
          <a:p>
            <a:r>
              <a:rPr lang="en-US" sz="2000" b="1" dirty="0" smtClean="0">
                <a:latin typeface="Arial-BoldMT"/>
              </a:rPr>
              <a:t>Why </a:t>
            </a:r>
            <a:r>
              <a:rPr lang="en-US" sz="2000" b="1" dirty="0">
                <a:latin typeface="Arial-BoldMT"/>
              </a:rPr>
              <a:t>should we be concerned about children of alcoholics?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NewRomanPSMT"/>
              </a:rPr>
              <a:t>• Alcoholism tends to run in families. Children of alcoholics (COAs) are </a:t>
            </a:r>
            <a:r>
              <a:rPr lang="en-US" sz="2000" b="1" dirty="0">
                <a:solidFill>
                  <a:srgbClr val="FF0000"/>
                </a:solidFill>
                <a:latin typeface="TimesNewRomanPSMT"/>
              </a:rPr>
              <a:t>four times </a:t>
            </a:r>
            <a:r>
              <a:rPr lang="en-US" sz="2000" dirty="0">
                <a:latin typeface="TimesNewRomanPSMT"/>
              </a:rPr>
              <a:t>more </a:t>
            </a:r>
            <a:r>
              <a:rPr lang="en-US" sz="2000" dirty="0" smtClean="0">
                <a:latin typeface="TimesNewRomanPSMT"/>
              </a:rPr>
              <a:t>likely than </a:t>
            </a:r>
            <a:r>
              <a:rPr lang="en-US" sz="2000" dirty="0">
                <a:latin typeface="TimesNewRomanPSMT"/>
              </a:rPr>
              <a:t>non-COAs to develop alcoholism or drug problems</a:t>
            </a:r>
            <a:r>
              <a:rPr lang="en-US" sz="2000" dirty="0" smtClean="0">
                <a:latin typeface="TimesNewRomanPSMT"/>
              </a:rPr>
              <a:t>.</a:t>
            </a:r>
            <a:endParaRPr lang="en-US" sz="2000" dirty="0">
              <a:latin typeface="TimesNewRomanPSM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NewRomanPSMT"/>
              </a:rPr>
              <a:t>COAs </a:t>
            </a:r>
            <a:r>
              <a:rPr lang="en-US" sz="2000" dirty="0">
                <a:latin typeface="TimesNewRomanPSMT"/>
              </a:rPr>
              <a:t>are at </a:t>
            </a:r>
            <a:r>
              <a:rPr lang="en-US" sz="2000" b="1" dirty="0">
                <a:solidFill>
                  <a:srgbClr val="FF0000"/>
                </a:solidFill>
                <a:latin typeface="TimesNewRomanPSMT"/>
              </a:rPr>
              <a:t>higher risk </a:t>
            </a:r>
            <a:r>
              <a:rPr lang="en-US" sz="2000" dirty="0">
                <a:latin typeface="TimesNewRomanPSMT"/>
              </a:rPr>
              <a:t>than others for depression, anxiety disorders, problems with </a:t>
            </a:r>
            <a:r>
              <a:rPr lang="en-US" sz="2000" dirty="0" smtClean="0">
                <a:latin typeface="TimesNewRomanPSMT"/>
              </a:rPr>
              <a:t>cognitive and </a:t>
            </a:r>
            <a:r>
              <a:rPr lang="en-US" sz="2000" dirty="0">
                <a:latin typeface="TimesNewRomanPSMT"/>
              </a:rPr>
              <a:t>verbal skills, and parental abuse or </a:t>
            </a:r>
            <a:r>
              <a:rPr lang="en-US" sz="2000" dirty="0" smtClean="0">
                <a:latin typeface="TimesNewRomanPSMT"/>
              </a:rPr>
              <a:t>neglect.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NewRomanPSMT"/>
              </a:rPr>
              <a:t>They </a:t>
            </a:r>
            <a:r>
              <a:rPr lang="en-US" sz="2000" dirty="0">
                <a:latin typeface="TimesNewRomanPSMT"/>
              </a:rPr>
              <a:t>are significantly more likely than </a:t>
            </a:r>
            <a:r>
              <a:rPr lang="en-US" sz="2000" dirty="0" smtClean="0">
                <a:latin typeface="TimesNewRomanPSMT"/>
              </a:rPr>
              <a:t>other children </a:t>
            </a:r>
            <a:r>
              <a:rPr lang="en-US" sz="2000" dirty="0">
                <a:latin typeface="TimesNewRomanPSMT"/>
              </a:rPr>
              <a:t>to be </a:t>
            </a:r>
            <a:r>
              <a:rPr lang="en-US" sz="2000" b="1" dirty="0">
                <a:solidFill>
                  <a:srgbClr val="FF0000"/>
                </a:solidFill>
                <a:latin typeface="TimesNewRomanPSMT"/>
              </a:rPr>
              <a:t>abused or neglected </a:t>
            </a:r>
            <a:r>
              <a:rPr lang="en-US" sz="2000" dirty="0">
                <a:latin typeface="TimesNewRomanPSMT"/>
              </a:rPr>
              <a:t>by their parents or guardians and are more likely to enter</a:t>
            </a:r>
          </a:p>
          <a:p>
            <a:r>
              <a:rPr lang="en-US" sz="2000" dirty="0" smtClean="0">
                <a:latin typeface="TimesNewRomanPSMT"/>
              </a:rPr>
              <a:t>     foster care.</a:t>
            </a:r>
            <a:endParaRPr lang="en-US" sz="2000" dirty="0">
              <a:latin typeface="TimesNewRomanPSM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NewRomanPSMT"/>
              </a:rPr>
              <a:t>• If not prevented, the difficulties faced by COAs can place increased burdens on State </a:t>
            </a:r>
            <a:r>
              <a:rPr lang="en-US" sz="2000" dirty="0" smtClean="0">
                <a:latin typeface="TimesNewRomanPSMT"/>
              </a:rPr>
              <a:t>and local </a:t>
            </a:r>
            <a:r>
              <a:rPr lang="en-US" sz="2000" dirty="0">
                <a:latin typeface="TimesNewRomanPSMT"/>
              </a:rPr>
              <a:t>Governments. These include increased </a:t>
            </a:r>
            <a:r>
              <a:rPr lang="en-US" sz="2000" b="1" dirty="0">
                <a:solidFill>
                  <a:srgbClr val="FF0000"/>
                </a:solidFill>
                <a:latin typeface="TimesNewRomanPSMT"/>
              </a:rPr>
              <a:t>costs for health care, mental health services, </a:t>
            </a:r>
            <a:r>
              <a:rPr lang="en-US" sz="2000" b="1" dirty="0" smtClean="0">
                <a:solidFill>
                  <a:srgbClr val="FF0000"/>
                </a:solidFill>
                <a:latin typeface="TimesNewRomanPSMT"/>
              </a:rPr>
              <a:t>child welfare</a:t>
            </a:r>
            <a:r>
              <a:rPr lang="en-US" sz="2000" b="1" dirty="0">
                <a:solidFill>
                  <a:srgbClr val="FF0000"/>
                </a:solidFill>
                <a:latin typeface="TimesNewRomanPSMT"/>
              </a:rPr>
              <a:t>, education, police and juvenile justice, and lost economic opportunity.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454" y="3779808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NewRomanPSMT"/>
              </a:rPr>
              <a:t>•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5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66843"/>
            <a:ext cx="830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-BoldMT"/>
              </a:rPr>
              <a:t>How </a:t>
            </a:r>
            <a:r>
              <a:rPr lang="en-US" sz="3200" b="1" dirty="0">
                <a:latin typeface="Arial-BoldMT"/>
              </a:rPr>
              <a:t>are families with alcoholism different from other families?</a:t>
            </a:r>
          </a:p>
          <a:p>
            <a:endParaRPr lang="en-US" sz="3200" dirty="0" smtClean="0">
              <a:latin typeface="TimesNewRomanPSM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NewRomanPSMT"/>
              </a:rPr>
              <a:t>Families </a:t>
            </a:r>
            <a:r>
              <a:rPr lang="en-US" sz="2400" dirty="0">
                <a:latin typeface="TimesNewRomanPSMT"/>
              </a:rPr>
              <a:t>with alcoholism have higher levels of </a:t>
            </a:r>
            <a:r>
              <a:rPr lang="en-US" sz="2400" b="1" dirty="0">
                <a:solidFill>
                  <a:srgbClr val="FF0000"/>
                </a:solidFill>
                <a:latin typeface="TimesNewRomanPSMT"/>
              </a:rPr>
              <a:t>conflict </a:t>
            </a:r>
            <a:r>
              <a:rPr lang="en-US" sz="2400" dirty="0">
                <a:latin typeface="TimesNewRomanPSMT"/>
              </a:rPr>
              <a:t>than other families. </a:t>
            </a:r>
            <a:endParaRPr lang="en-US" sz="2400" dirty="0" smtClean="0">
              <a:latin typeface="TimesNewRomanPSM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NewRomanPSMT"/>
              </a:rPr>
              <a:t>Lack </a:t>
            </a:r>
            <a:r>
              <a:rPr lang="en-US" sz="2400" dirty="0">
                <a:latin typeface="TimesNewRomanPSMT"/>
              </a:rPr>
              <a:t>of </a:t>
            </a:r>
            <a:r>
              <a:rPr lang="en-US" sz="2400" dirty="0" smtClean="0">
                <a:latin typeface="TimesNewRomanPSMT"/>
              </a:rPr>
              <a:t>adequate parenting </a:t>
            </a:r>
            <a:r>
              <a:rPr lang="en-US" sz="2400" dirty="0">
                <a:latin typeface="TimesNewRomanPSMT"/>
              </a:rPr>
              <a:t>and poor home management and family communication skills often leave </a:t>
            </a:r>
            <a:r>
              <a:rPr lang="en-US" sz="2400" dirty="0" smtClean="0">
                <a:latin typeface="TimesNewRomanPSMT"/>
              </a:rPr>
              <a:t>children without </a:t>
            </a:r>
            <a:r>
              <a:rPr lang="en-US" sz="2400" b="1" dirty="0">
                <a:solidFill>
                  <a:srgbClr val="FF0000"/>
                </a:solidFill>
                <a:latin typeface="TimesNewRomanPSMT"/>
              </a:rPr>
              <a:t>effective training and role </a:t>
            </a:r>
            <a:r>
              <a:rPr lang="en-US" sz="2400" b="1" dirty="0" smtClean="0">
                <a:solidFill>
                  <a:srgbClr val="FF0000"/>
                </a:solidFill>
                <a:latin typeface="TimesNewRomanPSMT"/>
              </a:rPr>
              <a:t>modeling</a:t>
            </a:r>
            <a:r>
              <a:rPr lang="en-US" sz="2400" dirty="0" smtClean="0">
                <a:latin typeface="TimesNewRomanPSM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NewRomanPSMT"/>
              </a:rPr>
              <a:t>Families </a:t>
            </a:r>
            <a:r>
              <a:rPr lang="en-US" sz="2400" dirty="0">
                <a:latin typeface="TimesNewRomanPSMT"/>
              </a:rPr>
              <a:t>with alcoholism often </a:t>
            </a:r>
            <a:r>
              <a:rPr lang="en-US" sz="2400" b="1" dirty="0">
                <a:solidFill>
                  <a:srgbClr val="FF0000"/>
                </a:solidFill>
                <a:latin typeface="TimesNewRomanPSMT"/>
              </a:rPr>
              <a:t>lack structure and discipline </a:t>
            </a:r>
            <a:r>
              <a:rPr lang="en-US" sz="2400" dirty="0">
                <a:latin typeface="TimesNewRomanPSMT"/>
              </a:rPr>
              <a:t>for their children; as a result, </a:t>
            </a:r>
            <a:r>
              <a:rPr lang="en-US" sz="2400" dirty="0" smtClean="0">
                <a:latin typeface="TimesNewRomanPSMT"/>
              </a:rPr>
              <a:t>the children </a:t>
            </a:r>
            <a:r>
              <a:rPr lang="en-US" sz="2400" dirty="0">
                <a:latin typeface="TimesNewRomanPSMT"/>
              </a:rPr>
              <a:t>often are expected to take on responsibilities normally assigned to older youth </a:t>
            </a:r>
            <a:r>
              <a:rPr lang="en-US" sz="2400" dirty="0" smtClean="0">
                <a:latin typeface="TimesNewRomanPSMT"/>
              </a:rPr>
              <a:t>or adults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812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3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2" y="618330"/>
            <a:ext cx="8612858" cy="601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4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869480" cy="573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4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5673"/>
            <a:ext cx="861112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2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199"/>
            <a:ext cx="83820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3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68680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22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2700"/>
            <a:ext cx="7620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445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3" y="533400"/>
            <a:ext cx="833961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8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8616950" cy="64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776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7788"/>
            <a:ext cx="830580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14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657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0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88377"/>
            <a:ext cx="7543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852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90632"/>
            <a:ext cx="7467600" cy="5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369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3008"/>
            <a:ext cx="7696200" cy="57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607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5855"/>
            <a:ext cx="7969891" cy="59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12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1557" cy="61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28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4" y="114333"/>
            <a:ext cx="8636736" cy="647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350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" y="228600"/>
            <a:ext cx="8807594" cy="66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4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valley\Desktop\ACA Roles\1 in 10 children in the u_s_ are living with an alcoholic parent  - Building Stronger Families -protecting children against sexual abuse_files\96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37438"/>
            <a:ext cx="5029200" cy="46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84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761"/>
            <a:ext cx="8534400" cy="664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11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1"/>
            <a:ext cx="7924800" cy="643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of Just Another Lost Child Bomber Ja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105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eatur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46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0203"/>
            <a:ext cx="8305800" cy="516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745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3252"/>
            <a:ext cx="8382000" cy="565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057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7788"/>
            <a:ext cx="8305800" cy="516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08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86800" cy="563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62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3251"/>
            <a:ext cx="8686800" cy="57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55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788"/>
            <a:ext cx="87630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836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 Mascot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Often is the youngest child in the family</a:t>
            </a:r>
          </a:p>
          <a:p>
            <a:r>
              <a:rPr lang="en-US" dirty="0" smtClean="0"/>
              <a:t>Develop a dire need for approval from others</a:t>
            </a:r>
          </a:p>
          <a:p>
            <a:r>
              <a:rPr lang="en-US" dirty="0" smtClean="0"/>
              <a:t>Viewed as the most fragile and vulnerable</a:t>
            </a:r>
          </a:p>
          <a:p>
            <a:r>
              <a:rPr lang="en-US" dirty="0" smtClean="0"/>
              <a:t>Behaviors are an act of defense against feelings of anxiety and inadequacy</a:t>
            </a:r>
          </a:p>
          <a:p>
            <a:endParaRPr lang="en-US" dirty="0" smtClean="0"/>
          </a:p>
          <a:p>
            <a:r>
              <a:rPr lang="en-US" dirty="0" smtClean="0"/>
              <a:t> As adults they tend to be very likeable but often appear anxious</a:t>
            </a:r>
          </a:p>
          <a:p>
            <a:r>
              <a:rPr lang="en-US" dirty="0" smtClean="0"/>
              <a:t>May self-medicate with alcohol and/or tranquilizers</a:t>
            </a:r>
          </a:p>
          <a:p>
            <a:r>
              <a:rPr lang="en-US" dirty="0" smtClean="0"/>
              <a:t>May be the one family member that nobody complains about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57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3" y="725569"/>
            <a:ext cx="8482127" cy="590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58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1"/>
            <a:ext cx="7772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Children of alcoholics are at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higher-than-average risk</a:t>
            </a:r>
            <a:r>
              <a:rPr lang="en-US" sz="4000" dirty="0"/>
              <a:t> for</a:t>
            </a:r>
          </a:p>
          <a:p>
            <a:pPr algn="ctr"/>
            <a:r>
              <a:rPr lang="en-US" sz="4000" dirty="0"/>
              <a:t>developing substance use</a:t>
            </a:r>
          </a:p>
          <a:p>
            <a:pPr algn="ctr"/>
            <a:r>
              <a:rPr lang="en-US" sz="4000" dirty="0"/>
              <a:t>problems, mental health</a:t>
            </a:r>
          </a:p>
          <a:p>
            <a:pPr algn="ctr"/>
            <a:r>
              <a:rPr lang="en-US" sz="4000" dirty="0"/>
              <a:t>problems, and related</a:t>
            </a:r>
          </a:p>
          <a:p>
            <a:pPr algn="ctr"/>
            <a:r>
              <a:rPr lang="en-US" sz="4000" dirty="0"/>
              <a:t>behavioral and social</a:t>
            </a:r>
          </a:p>
          <a:p>
            <a:pPr algn="ctr"/>
            <a:r>
              <a:rPr lang="en-US" sz="4000" dirty="0"/>
              <a:t>problems</a:t>
            </a:r>
            <a:r>
              <a:rPr lang="en-US" sz="4000" dirty="0" smtClean="0"/>
              <a:t>.</a:t>
            </a:r>
          </a:p>
          <a:p>
            <a:pPr algn="ctr"/>
            <a:endParaRPr lang="en-US" sz="2800" dirty="0" smtClean="0"/>
          </a:p>
          <a:p>
            <a:pPr algn="ctr"/>
            <a:r>
              <a:rPr lang="da-DK" sz="2800" dirty="0" smtClean="0"/>
              <a:t>(Anda et al., 2002;</a:t>
            </a:r>
          </a:p>
          <a:p>
            <a:pPr algn="ctr"/>
            <a:r>
              <a:rPr lang="da-DK" sz="2800" dirty="0" smtClean="0"/>
              <a:t>Lieberman, 2000)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105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0" y="913252"/>
            <a:ext cx="8181040" cy="556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990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066800"/>
            <a:ext cx="8686800" cy="564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509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5698"/>
            <a:ext cx="8763000" cy="61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251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686799" cy="639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2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077200" cy="557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00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5988"/>
            <a:ext cx="8686800" cy="617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53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818"/>
            <a:ext cx="8839200" cy="611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58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0385"/>
            <a:ext cx="8686800" cy="611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140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1"/>
            <a:ext cx="9067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-BoldMT"/>
              </a:rPr>
              <a:t>How can we help prevent children of alcoholics from </a:t>
            </a:r>
            <a:r>
              <a:rPr lang="en-US" sz="2400" b="1" dirty="0" smtClean="0">
                <a:latin typeface="Arial-BoldMT"/>
              </a:rPr>
              <a:t>repeating their </a:t>
            </a:r>
            <a:r>
              <a:rPr lang="en-US" sz="2400" b="1" dirty="0">
                <a:latin typeface="Arial-BoldMT"/>
              </a:rPr>
              <a:t>families’ alcohol-related problems</a:t>
            </a:r>
            <a:r>
              <a:rPr lang="en-US" sz="2400" b="1" dirty="0" smtClean="0">
                <a:latin typeface="Arial-BoldMT"/>
              </a:rPr>
              <a:t>?</a:t>
            </a:r>
          </a:p>
          <a:p>
            <a:endParaRPr lang="en-US" sz="2400" b="1" dirty="0">
              <a:latin typeface="Arial-BoldMT"/>
            </a:endParaRPr>
          </a:p>
          <a:p>
            <a:r>
              <a:rPr lang="en-US" sz="2400" dirty="0">
                <a:latin typeface="TimesNewRomanPSMT"/>
              </a:rPr>
              <a:t>• Although they are at increased risk, </a:t>
            </a:r>
            <a:r>
              <a:rPr lang="en-US" sz="2400" b="1" dirty="0">
                <a:solidFill>
                  <a:srgbClr val="FF0000"/>
                </a:solidFill>
                <a:latin typeface="TimesNewRomanPSMT"/>
              </a:rPr>
              <a:t>many COAs do not develop alcohol or drug use disorders </a:t>
            </a:r>
            <a:r>
              <a:rPr lang="en-US" sz="2400" b="1" dirty="0" smtClean="0">
                <a:solidFill>
                  <a:srgbClr val="FF0000"/>
                </a:solidFill>
                <a:latin typeface="TimesNewRomanPSMT"/>
              </a:rPr>
              <a:t>or other </a:t>
            </a:r>
            <a:r>
              <a:rPr lang="en-US" sz="2400" b="1" dirty="0">
                <a:solidFill>
                  <a:srgbClr val="FF0000"/>
                </a:solidFill>
                <a:latin typeface="TimesNewRomanPSMT"/>
              </a:rPr>
              <a:t>serious problems in their lives. </a:t>
            </a:r>
            <a:r>
              <a:rPr lang="en-US" sz="2400" dirty="0">
                <a:latin typeface="TimesNewRomanPSMT"/>
              </a:rPr>
              <a:t>Often, they appear to be </a:t>
            </a:r>
            <a:r>
              <a:rPr lang="en-US" sz="2400" b="1" dirty="0">
                <a:solidFill>
                  <a:srgbClr val="FF0000"/>
                </a:solidFill>
                <a:latin typeface="TimesNewRomanPSMT"/>
              </a:rPr>
              <a:t>resilient, </a:t>
            </a:r>
            <a:r>
              <a:rPr lang="en-US" sz="2400" dirty="0">
                <a:latin typeface="TimesNewRomanPSMT"/>
              </a:rPr>
              <a:t>bolstered by </a:t>
            </a:r>
            <a:r>
              <a:rPr lang="en-US" sz="2400" dirty="0" smtClean="0">
                <a:latin typeface="TimesNewRomanPSMT"/>
              </a:rPr>
              <a:t>protective factors </a:t>
            </a:r>
            <a:r>
              <a:rPr lang="en-US" sz="2400" dirty="0">
                <a:latin typeface="TimesNewRomanPSMT"/>
              </a:rPr>
              <a:t>and the support of caring adults in </a:t>
            </a:r>
            <a:r>
              <a:rPr lang="en-US" sz="2400" dirty="0" smtClean="0">
                <a:latin typeface="TimesNewRomanPSMT"/>
              </a:rPr>
              <a:t>their</a:t>
            </a:r>
          </a:p>
          <a:p>
            <a:endParaRPr lang="en-US" sz="2400" dirty="0">
              <a:latin typeface="TimesNewRomanPSMT"/>
            </a:endParaRPr>
          </a:p>
          <a:p>
            <a:r>
              <a:rPr lang="en-US" sz="2400" dirty="0">
                <a:latin typeface="TimesNewRomanPSMT"/>
              </a:rPr>
              <a:t>• COAs can be helped, whether or not the alcohol-abusing family members are receiving </a:t>
            </a:r>
            <a:r>
              <a:rPr lang="en-US" sz="2400" dirty="0" smtClean="0">
                <a:latin typeface="TimesNewRomanPSMT"/>
              </a:rPr>
              <a:t>help. </a:t>
            </a:r>
            <a:r>
              <a:rPr lang="en-US" sz="2400" b="1" dirty="0" smtClean="0">
                <a:solidFill>
                  <a:srgbClr val="FF0000"/>
                </a:solidFill>
                <a:latin typeface="TimesNewRomanPSMT"/>
              </a:rPr>
              <a:t>Prevention </a:t>
            </a:r>
            <a:r>
              <a:rPr lang="en-US" sz="2400" b="1" dirty="0">
                <a:solidFill>
                  <a:srgbClr val="FF0000"/>
                </a:solidFill>
                <a:latin typeface="TimesNewRomanPSMT"/>
              </a:rPr>
              <a:t>programs </a:t>
            </a:r>
            <a:r>
              <a:rPr lang="en-US" sz="2400" dirty="0">
                <a:latin typeface="TimesNewRomanPSMT"/>
              </a:rPr>
              <a:t>often help COAs reduce stress; deal with emotional issues; and </a:t>
            </a:r>
            <a:r>
              <a:rPr lang="en-US" sz="2400" dirty="0" smtClean="0">
                <a:latin typeface="TimesNewRomanPSMT"/>
              </a:rPr>
              <a:t>develop self-esteem</a:t>
            </a:r>
            <a:r>
              <a:rPr lang="en-US" sz="2400" dirty="0">
                <a:latin typeface="TimesNewRomanPSMT"/>
              </a:rPr>
              <a:t>, coping skills, and social </a:t>
            </a:r>
            <a:r>
              <a:rPr lang="en-US" sz="2400" dirty="0" smtClean="0">
                <a:latin typeface="TimesNewRomanPSMT"/>
              </a:rPr>
              <a:t>support.8</a:t>
            </a:r>
          </a:p>
          <a:p>
            <a:endParaRPr lang="en-US" sz="2400" dirty="0">
              <a:latin typeface="TimesNewRomanPSMT"/>
            </a:endParaRPr>
          </a:p>
          <a:p>
            <a:r>
              <a:rPr lang="en-US" sz="2400" dirty="0">
                <a:latin typeface="TimesNewRomanPSMT"/>
              </a:rPr>
              <a:t>• Children who cope effectively with alcoholism in their families often rely on support </a:t>
            </a:r>
            <a:r>
              <a:rPr lang="en-US" sz="2400" dirty="0" smtClean="0">
                <a:latin typeface="TimesNewRomanPSMT"/>
              </a:rPr>
              <a:t>from a </a:t>
            </a:r>
            <a:r>
              <a:rPr lang="en-US" sz="2400" dirty="0">
                <a:latin typeface="TimesNewRomanPSMT"/>
              </a:rPr>
              <a:t>nonalcoholic parent, grandparent, teacher, or other caring adult. </a:t>
            </a:r>
            <a:r>
              <a:rPr lang="en-US" sz="2400" b="1" dirty="0">
                <a:solidFill>
                  <a:srgbClr val="FF0000"/>
                </a:solidFill>
                <a:latin typeface="TimesNewRomanPSMT"/>
              </a:rPr>
              <a:t>Support groups, </a:t>
            </a:r>
            <a:r>
              <a:rPr lang="en-US" sz="2400" b="1" dirty="0" smtClean="0">
                <a:solidFill>
                  <a:srgbClr val="FF0000"/>
                </a:solidFill>
                <a:latin typeface="TimesNewRomanPSMT"/>
              </a:rPr>
              <a:t>faith communities</a:t>
            </a:r>
            <a:r>
              <a:rPr lang="en-US" sz="2400" b="1" dirty="0">
                <a:solidFill>
                  <a:srgbClr val="FF0000"/>
                </a:solidFill>
                <a:latin typeface="TimesNewRomanPSMT"/>
              </a:rPr>
              <a:t>, and trained professionals also are </a:t>
            </a:r>
            <a:r>
              <a:rPr lang="en-US" sz="2400" b="1" dirty="0" smtClean="0">
                <a:solidFill>
                  <a:srgbClr val="FF0000"/>
                </a:solidFill>
                <a:latin typeface="TimesNewRomanPSMT"/>
              </a:rPr>
              <a:t>available.</a:t>
            </a:r>
            <a:endParaRPr lang="en-US" sz="240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136744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8963"/>
            <a:ext cx="8458200" cy="582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4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91" y="457200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Statistical Facts:</a:t>
            </a:r>
          </a:p>
          <a:p>
            <a:pPr algn="ctr"/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dirty="0" smtClean="0"/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43% of U.S. adults — 76 million people </a:t>
            </a:r>
            <a:r>
              <a:rPr lang="en-US" dirty="0" smtClean="0"/>
              <a:t>— have been exposed to alcoholism in the family — they grew up with or married an alcoholic or a problem drinker or had a blood relative who was an alcoholic or problem drinker.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An estimated </a:t>
            </a:r>
            <a:r>
              <a:rPr lang="en-US" b="1" dirty="0" smtClean="0">
                <a:solidFill>
                  <a:srgbClr val="FF0000"/>
                </a:solidFill>
              </a:rPr>
              <a:t>6.6 million children under 18 </a:t>
            </a:r>
            <a:r>
              <a:rPr lang="en-US" dirty="0" smtClean="0"/>
              <a:t>live in households with at least one alcoholic parent.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43% of adults in the US (76 million people) </a:t>
            </a:r>
            <a:r>
              <a:rPr lang="en-US" dirty="0" smtClean="0"/>
              <a:t>have had a parent, child, sibling or spouse who is or was an alcoholic.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Currently, nearly </a:t>
            </a:r>
            <a:r>
              <a:rPr lang="en-US" b="1" dirty="0" smtClean="0">
                <a:solidFill>
                  <a:srgbClr val="FF0000"/>
                </a:solidFill>
              </a:rPr>
              <a:t>14 million Americans adults-abuse alcohol or are alcoholic</a:t>
            </a:r>
            <a:r>
              <a:rPr lang="en-US" dirty="0" smtClean="0"/>
              <a:t>. Several million more adults engage in risky drinking patterns that could lead to drug addiction. In addition, approximately 53% of men and women in the United States report that one or more of their close relatives have a drinking problem.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One-half of all traffic fatalities </a:t>
            </a:r>
            <a:r>
              <a:rPr lang="en-US" dirty="0" smtClean="0"/>
              <a:t>and one-third of all traffic injuries are related to the abuse of alcohol. Accidents and suicides that are associated with alcohol problems are especially prominent in the teen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201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067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-BoldMT"/>
              </a:rPr>
              <a:t>What can others do to help children of alcoholics avoid </a:t>
            </a:r>
            <a:r>
              <a:rPr lang="en-US" b="1" dirty="0" smtClean="0">
                <a:latin typeface="Arial-BoldMT"/>
              </a:rPr>
              <a:t>alcohol abuse </a:t>
            </a:r>
            <a:r>
              <a:rPr lang="en-US" b="1" dirty="0">
                <a:latin typeface="Arial-BoldMT"/>
              </a:rPr>
              <a:t>and other serious problems</a:t>
            </a:r>
            <a:r>
              <a:rPr lang="en-US" b="1" dirty="0" smtClean="0">
                <a:latin typeface="Arial-BoldMT"/>
              </a:rPr>
              <a:t>?</a:t>
            </a:r>
          </a:p>
          <a:p>
            <a:pPr algn="ctr"/>
            <a:endParaRPr lang="en-US" b="1" dirty="0">
              <a:latin typeface="Arial-BoldMT"/>
            </a:endParaRPr>
          </a:p>
          <a:p>
            <a:r>
              <a:rPr lang="en-US" dirty="0">
                <a:latin typeface="TimesNewRomanPSMT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TimesNewRomanPSMT"/>
              </a:rPr>
              <a:t>Simple acts of kindness and compassion can make a difference for COAs</a:t>
            </a:r>
            <a:r>
              <a:rPr lang="en-US" dirty="0">
                <a:latin typeface="TimesNewRomanPSMT"/>
              </a:rPr>
              <a:t>. By making </a:t>
            </a:r>
            <a:r>
              <a:rPr lang="en-US" dirty="0" smtClean="0">
                <a:latin typeface="TimesNewRomanPSMT"/>
              </a:rPr>
              <a:t>yourself available </a:t>
            </a:r>
            <a:r>
              <a:rPr lang="en-US" dirty="0">
                <a:latin typeface="TimesNewRomanPSMT"/>
              </a:rPr>
              <a:t>to listen, discuss feelings, share interests, and support their efforts to make friends, </a:t>
            </a:r>
            <a:r>
              <a:rPr lang="en-US" dirty="0" smtClean="0">
                <a:latin typeface="TimesNewRomanPSMT"/>
              </a:rPr>
              <a:t>you can </a:t>
            </a:r>
            <a:r>
              <a:rPr lang="en-US" dirty="0">
                <a:latin typeface="TimesNewRomanPSMT"/>
              </a:rPr>
              <a:t>help COAs cope with their present situations and develop the resilience and skills </a:t>
            </a:r>
            <a:r>
              <a:rPr lang="en-US" dirty="0" smtClean="0">
                <a:latin typeface="TimesNewRomanPSMT"/>
              </a:rPr>
              <a:t>necessary for </a:t>
            </a:r>
            <a:r>
              <a:rPr lang="en-US" dirty="0">
                <a:latin typeface="TimesNewRomanPSMT"/>
              </a:rPr>
              <a:t>their </a:t>
            </a:r>
            <a:r>
              <a:rPr lang="en-US" dirty="0" smtClean="0">
                <a:latin typeface="TimesNewRomanPSMT"/>
              </a:rPr>
              <a:t>futures.11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>
                <a:latin typeface="TimesNewRomanPSMT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TimesNewRomanPSMT"/>
              </a:rPr>
              <a:t>Tell them they are not alone</a:t>
            </a:r>
            <a:r>
              <a:rPr lang="en-US" dirty="0">
                <a:latin typeface="TimesNewRomanPSMT"/>
              </a:rPr>
              <a:t>, that responsible adults are available to help them, and that </a:t>
            </a:r>
            <a:r>
              <a:rPr lang="en-US" dirty="0" smtClean="0">
                <a:latin typeface="TimesNewRomanPSMT"/>
              </a:rPr>
              <a:t>millions of </a:t>
            </a:r>
            <a:r>
              <a:rPr lang="en-US" dirty="0">
                <a:latin typeface="TimesNewRomanPSMT"/>
              </a:rPr>
              <a:t>others have had similar experiences and have grown up to lead healthy, satisfying </a:t>
            </a:r>
            <a:r>
              <a:rPr lang="en-US" dirty="0" smtClean="0">
                <a:latin typeface="TimesNewRomanPSMT"/>
              </a:rPr>
              <a:t>lives.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>
                <a:latin typeface="TimesNewRomanPSMT"/>
              </a:rPr>
              <a:t>• Remind them that their families’ problems are </a:t>
            </a:r>
            <a:r>
              <a:rPr lang="en-US" b="1" dirty="0">
                <a:solidFill>
                  <a:srgbClr val="FF0000"/>
                </a:solidFill>
                <a:latin typeface="TimesNewRomanPSMT"/>
              </a:rPr>
              <a:t>not their fault </a:t>
            </a:r>
            <a:r>
              <a:rPr lang="en-US" dirty="0">
                <a:latin typeface="TimesNewRomanPSMT"/>
              </a:rPr>
              <a:t>and not </a:t>
            </a:r>
            <a:r>
              <a:rPr lang="en-US" dirty="0" smtClean="0">
                <a:latin typeface="TimesNewRomanPSMT"/>
              </a:rPr>
              <a:t>their responsibility to solve</a:t>
            </a:r>
            <a:r>
              <a:rPr lang="en-US" dirty="0">
                <a:latin typeface="TimesNewRomanPSMT"/>
              </a:rPr>
              <a:t>. Their jobs are to be children and help take good care of themselves; learn the </a:t>
            </a:r>
            <a:r>
              <a:rPr lang="en-US" dirty="0" smtClean="0">
                <a:latin typeface="TimesNewRomanPSMT"/>
              </a:rPr>
              <a:t>facts about </a:t>
            </a:r>
            <a:r>
              <a:rPr lang="en-US" dirty="0">
                <a:latin typeface="TimesNewRomanPSMT"/>
              </a:rPr>
              <a:t>alcohol, tobacco, and drugs; recognize their risks; and learn how to avoid repeating </a:t>
            </a:r>
            <a:r>
              <a:rPr lang="en-US" dirty="0" smtClean="0">
                <a:latin typeface="TimesNewRomanPSMT"/>
              </a:rPr>
              <a:t>their families</a:t>
            </a:r>
            <a:r>
              <a:rPr lang="en-US" dirty="0">
                <a:latin typeface="TimesNewRomanPSMT"/>
              </a:rPr>
              <a:t>’ alcohol abuse </a:t>
            </a:r>
            <a:r>
              <a:rPr lang="en-US" dirty="0" smtClean="0">
                <a:latin typeface="TimesNewRomanPSMT"/>
              </a:rPr>
              <a:t>patterns.10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>
                <a:latin typeface="TimesNewRomanPSMT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TimesNewRomanPSMT"/>
              </a:rPr>
              <a:t>Encourage them to ask for help</a:t>
            </a:r>
            <a:r>
              <a:rPr lang="en-US" dirty="0">
                <a:latin typeface="TimesNewRomanPSMT"/>
              </a:rPr>
              <a:t>. Assure them that getting help is a sign of strength. Offer </a:t>
            </a:r>
            <a:r>
              <a:rPr lang="en-US" dirty="0" smtClean="0">
                <a:latin typeface="TimesNewRomanPSMT"/>
              </a:rPr>
              <a:t>your own </a:t>
            </a:r>
            <a:r>
              <a:rPr lang="en-US" dirty="0">
                <a:latin typeface="TimesNewRomanPSMT"/>
              </a:rPr>
              <a:t>examples and be prepared to help them connect with caring, trustworthy adults and </a:t>
            </a:r>
            <a:r>
              <a:rPr lang="en-US" dirty="0" smtClean="0">
                <a:latin typeface="TimesNewRomanPSMT"/>
              </a:rPr>
              <a:t>with student </a:t>
            </a:r>
            <a:r>
              <a:rPr lang="en-US" dirty="0">
                <a:latin typeface="TimesNewRomanPSMT"/>
              </a:rPr>
              <a:t>assistance programs and other services designed to provide them with further </a:t>
            </a:r>
            <a:r>
              <a:rPr lang="en-US" dirty="0" smtClean="0">
                <a:latin typeface="TimesNewRomanPSMT"/>
              </a:rPr>
              <a:t>skill building and support.10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>
                <a:latin typeface="TimesNewRomanPSMT"/>
              </a:rPr>
              <a:t>• </a:t>
            </a:r>
            <a:r>
              <a:rPr lang="en-US" b="1" dirty="0" smtClean="0">
                <a:solidFill>
                  <a:srgbClr val="FF0000"/>
                </a:solidFill>
                <a:latin typeface="TimesNewRomanPSMT"/>
              </a:rPr>
              <a:t>Help</a:t>
            </a:r>
            <a:r>
              <a:rPr lang="en-US" dirty="0" smtClean="0">
                <a:latin typeface="TimesNewRomanPSMT"/>
              </a:rPr>
              <a:t> </a:t>
            </a:r>
            <a:r>
              <a:rPr lang="en-US" dirty="0">
                <a:latin typeface="TimesNewRomanPSMT"/>
              </a:rPr>
              <a:t>break through the barriers of shame, silence, and isolation to </a:t>
            </a:r>
            <a:r>
              <a:rPr lang="en-US" dirty="0" smtClean="0">
                <a:latin typeface="TimesNewRomanPSMT"/>
              </a:rPr>
              <a:t>help these </a:t>
            </a:r>
            <a:r>
              <a:rPr lang="en-US" dirty="0">
                <a:latin typeface="TimesNewRomanPSMT"/>
              </a:rPr>
              <a:t>children live healthy, happy lives—despite their family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17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Who are the </a:t>
            </a:r>
            <a:r>
              <a:rPr lang="en-US" b="1" u="sng" dirty="0" smtClean="0">
                <a:solidFill>
                  <a:srgbClr val="FF0000"/>
                </a:solidFill>
              </a:rPr>
              <a:t>Addicts</a:t>
            </a:r>
            <a:r>
              <a:rPr lang="en-US" dirty="0" smtClean="0"/>
              <a:t> in Recovery?</a:t>
            </a:r>
          </a:p>
          <a:p>
            <a:r>
              <a:rPr lang="en-US" dirty="0" smtClean="0"/>
              <a:t>Who are our </a:t>
            </a:r>
            <a:r>
              <a:rPr lang="en-US" b="1" u="sng" dirty="0" smtClean="0">
                <a:solidFill>
                  <a:srgbClr val="FF0000"/>
                </a:solidFill>
              </a:rPr>
              <a:t>Chief Enablers </a:t>
            </a:r>
            <a:r>
              <a:rPr lang="en-US" dirty="0" smtClean="0"/>
              <a:t>in Recovery?</a:t>
            </a:r>
          </a:p>
          <a:p>
            <a:r>
              <a:rPr lang="en-US" dirty="0" smtClean="0"/>
              <a:t>Who are our </a:t>
            </a:r>
            <a:r>
              <a:rPr lang="en-US" b="1" u="sng" dirty="0" smtClean="0">
                <a:solidFill>
                  <a:srgbClr val="FF0000"/>
                </a:solidFill>
              </a:rPr>
              <a:t>Family Heroes </a:t>
            </a:r>
            <a:r>
              <a:rPr lang="en-US" dirty="0" smtClean="0"/>
              <a:t>in Recovery?</a:t>
            </a:r>
          </a:p>
          <a:p>
            <a:r>
              <a:rPr lang="en-US" dirty="0" smtClean="0"/>
              <a:t>Who are </a:t>
            </a:r>
            <a:r>
              <a:rPr lang="en-US" b="1" u="sng" dirty="0" smtClean="0">
                <a:solidFill>
                  <a:srgbClr val="FF0000"/>
                </a:solidFill>
              </a:rPr>
              <a:t>Family Scapegoats </a:t>
            </a:r>
            <a:r>
              <a:rPr lang="en-US" dirty="0" smtClean="0"/>
              <a:t>in Recovery?</a:t>
            </a:r>
          </a:p>
          <a:p>
            <a:r>
              <a:rPr lang="en-US" dirty="0" smtClean="0"/>
              <a:t>Who are Our </a:t>
            </a:r>
            <a:r>
              <a:rPr lang="en-US" b="1" u="sng" dirty="0" smtClean="0">
                <a:solidFill>
                  <a:srgbClr val="FF0000"/>
                </a:solidFill>
              </a:rPr>
              <a:t>Lost Children </a:t>
            </a:r>
            <a:r>
              <a:rPr lang="en-US" dirty="0" smtClean="0"/>
              <a:t>in Recovery?</a:t>
            </a:r>
          </a:p>
          <a:p>
            <a:r>
              <a:rPr lang="en-US" dirty="0" smtClean="0"/>
              <a:t>Who are our </a:t>
            </a:r>
            <a:r>
              <a:rPr lang="en-US" b="1" u="sng" dirty="0" smtClean="0">
                <a:solidFill>
                  <a:srgbClr val="FF0000"/>
                </a:solidFill>
              </a:rPr>
              <a:t>Mascots</a:t>
            </a:r>
            <a:r>
              <a:rPr lang="en-US" dirty="0" smtClean="0"/>
              <a:t> in Recovery?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THERE IS HOPE AND HEALING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50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48" y="1752600"/>
            <a:ext cx="592511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1"/>
            <a:ext cx="8229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 Region 11, 2014 Texas School Survey findings </a:t>
            </a:r>
          </a:p>
          <a:p>
            <a:pPr algn="ctr"/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43.7%</a:t>
            </a:r>
            <a:r>
              <a:rPr lang="en-US" sz="2400" dirty="0" smtClean="0"/>
              <a:t> of students have used alcohol in the past and 19% had been using alcohol in the past month </a:t>
            </a:r>
            <a:r>
              <a:rPr lang="en-US" sz="2400" dirty="0"/>
              <a:t>f</a:t>
            </a:r>
            <a:r>
              <a:rPr lang="en-US" sz="2400" dirty="0" smtClean="0"/>
              <a:t>rom the time the survey was administered.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Students reported that beer (33.3%) consumption is highest than other alcohol products.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Texas, 46.5% had ever used alcohol </a:t>
            </a:r>
            <a:r>
              <a:rPr lang="en-US" sz="2400" dirty="0" smtClean="0"/>
              <a:t>and 19.1% had used in the past month. Beer was the choice preference by 35%.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In Region 11, </a:t>
            </a:r>
            <a:r>
              <a:rPr lang="en-US" sz="2400" b="1" dirty="0" smtClean="0">
                <a:solidFill>
                  <a:srgbClr val="FF0000"/>
                </a:solidFill>
              </a:rPr>
              <a:t>8.5% of 12th graders</a:t>
            </a:r>
            <a:r>
              <a:rPr lang="en-US" sz="2400" dirty="0" smtClean="0"/>
              <a:t> reported to having 5 or more drinks of alcohol at one time during the past day.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141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6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valley\Desktop\ACA Roles\1 in 10 children in the u_s_ are living with an alcoholic parent  - Building Stronger Families -protecting children against sexual abuse_files\8179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7588"/>
            <a:ext cx="5333999" cy="59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3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51344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Often</a:t>
            </a:r>
            <a:r>
              <a:rPr lang="en-US" sz="2400" dirty="0"/>
              <a:t>, the </a:t>
            </a:r>
            <a:r>
              <a:rPr lang="en-US" sz="2400" b="1" dirty="0">
                <a:solidFill>
                  <a:srgbClr val="FF0000"/>
                </a:solidFill>
              </a:rPr>
              <a:t>people hurt most by alcohol abuse </a:t>
            </a:r>
            <a:r>
              <a:rPr lang="en-US" sz="2400" dirty="0"/>
              <a:t>and</a:t>
            </a:r>
          </a:p>
          <a:p>
            <a:r>
              <a:rPr lang="en-US" sz="2400" dirty="0"/>
              <a:t>alcoholism don’t even drink; they are the </a:t>
            </a:r>
            <a:r>
              <a:rPr lang="en-US" sz="2400" b="1" dirty="0">
                <a:solidFill>
                  <a:srgbClr val="FF0000"/>
                </a:solidFill>
              </a:rPr>
              <a:t>children of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alcoholic parents.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These </a:t>
            </a:r>
            <a:r>
              <a:rPr lang="en-US" sz="2400" dirty="0"/>
              <a:t>children are more likely </a:t>
            </a:r>
            <a:r>
              <a:rPr lang="en-US" sz="2400" dirty="0" smtClean="0"/>
              <a:t>to experience </a:t>
            </a:r>
            <a:r>
              <a:rPr lang="en-US" sz="2400" b="1" dirty="0">
                <a:solidFill>
                  <a:srgbClr val="FF0000"/>
                </a:solidFill>
              </a:rPr>
              <a:t>mental and physical problems</a:t>
            </a:r>
            <a:r>
              <a:rPr lang="en-US" sz="2400" dirty="0"/>
              <a:t> and are at </a:t>
            </a:r>
            <a:r>
              <a:rPr lang="en-US" sz="2400" dirty="0" smtClean="0"/>
              <a:t>a greater </a:t>
            </a:r>
            <a:r>
              <a:rPr lang="en-US" sz="2400" dirty="0"/>
              <a:t>risk of being </a:t>
            </a:r>
            <a:r>
              <a:rPr lang="en-US" sz="2400" b="1" dirty="0">
                <a:solidFill>
                  <a:srgbClr val="FF0000"/>
                </a:solidFill>
              </a:rPr>
              <a:t>neglected and/or abused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Children</a:t>
            </a:r>
            <a:r>
              <a:rPr lang="en-US" sz="2400" dirty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alcoholics are </a:t>
            </a:r>
            <a:r>
              <a:rPr lang="en-US" sz="2400" b="1" dirty="0">
                <a:solidFill>
                  <a:srgbClr val="FF0000"/>
                </a:solidFill>
              </a:rPr>
              <a:t>two to four times </a:t>
            </a:r>
            <a:r>
              <a:rPr lang="en-US" sz="2400" dirty="0"/>
              <a:t>more likely </a:t>
            </a:r>
            <a:r>
              <a:rPr lang="en-US" sz="2400" dirty="0" smtClean="0"/>
              <a:t>than other </a:t>
            </a:r>
            <a:r>
              <a:rPr lang="en-US" sz="2400" dirty="0"/>
              <a:t>children to become addicted to alcohol themselves.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Every </a:t>
            </a:r>
            <a:r>
              <a:rPr lang="en-US" sz="2400" dirty="0"/>
              <a:t>community experiences the devastating effects of</a:t>
            </a:r>
          </a:p>
          <a:p>
            <a:pPr algn="ctr"/>
            <a:r>
              <a:rPr lang="en-US" sz="2400" dirty="0"/>
              <a:t>alcoholism on children. </a:t>
            </a:r>
            <a:r>
              <a:rPr lang="en-US" sz="2400" b="1" dirty="0">
                <a:solidFill>
                  <a:srgbClr val="FF0000"/>
                </a:solidFill>
              </a:rPr>
              <a:t>Together,</a:t>
            </a:r>
            <a:r>
              <a:rPr lang="en-US" sz="2400" dirty="0"/>
              <a:t> we can break the cycle</a:t>
            </a:r>
          </a:p>
          <a:p>
            <a:pPr algn="ctr"/>
            <a:r>
              <a:rPr lang="en-US" sz="2400" dirty="0"/>
              <a:t>of alcohol problems in families</a:t>
            </a:r>
          </a:p>
        </p:txBody>
      </p:sp>
    </p:spTree>
    <p:extLst>
      <p:ext uri="{BB962C8B-B14F-4D97-AF65-F5344CB8AC3E}">
        <p14:creationId xmlns:p14="http://schemas.microsoft.com/office/powerpoint/2010/main" val="2805558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143</TotalTime>
  <Words>1215</Words>
  <Application>Microsoft Office PowerPoint</Application>
  <PresentationFormat>On-screen Show (4:3)</PresentationFormat>
  <Paragraphs>102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Arial-BoldMT</vt:lpstr>
      <vt:lpstr>Calibri</vt:lpstr>
      <vt:lpstr>Gill Sans</vt:lpstr>
      <vt:lpstr>Palatino Linotype</vt:lpstr>
      <vt:lpstr>TimesNewRomanPSMT</vt:lpstr>
      <vt:lpstr>Wingdings</vt:lpstr>
      <vt:lpstr>ヒラギノ角ゴ ProN W3</vt:lpstr>
      <vt:lpstr>Elemental</vt:lpstr>
      <vt:lpstr>Title &amp; Bullets</vt:lpstr>
      <vt:lpstr>Starlite Recovery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Mascot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IS HOPE AND HEALING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Children of Addiction</dc:title>
  <dc:creator>admin</dc:creator>
  <cp:lastModifiedBy>Steve Gutierrez</cp:lastModifiedBy>
  <cp:revision>14</cp:revision>
  <dcterms:created xsi:type="dcterms:W3CDTF">2016-01-31T21:35:54Z</dcterms:created>
  <dcterms:modified xsi:type="dcterms:W3CDTF">2016-02-07T19:54:39Z</dcterms:modified>
</cp:coreProperties>
</file>